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3" r:id="rId6"/>
    <p:sldId id="261" r:id="rId7"/>
    <p:sldId id="262"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2" d="100"/>
          <a:sy n="102" d="100"/>
        </p:scale>
        <p:origin x="13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8D799EAC-9755-4615-8932-DE1AF57C937F}" type="datetimeFigureOut">
              <a:rPr lang="nl-NL" smtClean="0"/>
              <a:t>10-12-2020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3420067340"/>
      </p:ext>
    </p:extLst>
  </p:cSld>
  <p:clrMapOvr>
    <a:masterClrMapping/>
  </p:clrMapOvr>
  <mc:AlternateContent xmlns:mc="http://schemas.openxmlformats.org/markup-compatibility/2006" xmlns:p14="http://schemas.microsoft.com/office/powerpoint/2010/main">
    <mc:Choice Requires="p14">
      <p:transition spd="slow" p14:dur="3400" advTm="24037">
        <p14:reveal/>
      </p:transition>
    </mc:Choice>
    <mc:Fallback xmlns="">
      <p:transition spd="slow" advTm="24037">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D799EAC-9755-4615-8932-DE1AF57C937F}" type="datetimeFigureOut">
              <a:rPr lang="nl-NL" smtClean="0"/>
              <a:t>10-12-2020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3517442689"/>
      </p:ext>
    </p:extLst>
  </p:cSld>
  <p:clrMapOvr>
    <a:masterClrMapping/>
  </p:clrMapOvr>
  <mc:AlternateContent xmlns:mc="http://schemas.openxmlformats.org/markup-compatibility/2006" xmlns:p14="http://schemas.microsoft.com/office/powerpoint/2010/main">
    <mc:Choice Requires="p14">
      <p:transition spd="slow" p14:dur="3400" advTm="24037">
        <p14:reveal/>
      </p:transition>
    </mc:Choice>
    <mc:Fallback xmlns="">
      <p:transition spd="slow" advTm="24037">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D799EAC-9755-4615-8932-DE1AF57C937F}" type="datetimeFigureOut">
              <a:rPr lang="nl-NL" smtClean="0"/>
              <a:t>10-12-2020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1589161933"/>
      </p:ext>
    </p:extLst>
  </p:cSld>
  <p:clrMapOvr>
    <a:masterClrMapping/>
  </p:clrMapOvr>
  <mc:AlternateContent xmlns:mc="http://schemas.openxmlformats.org/markup-compatibility/2006" xmlns:p14="http://schemas.microsoft.com/office/powerpoint/2010/main">
    <mc:Choice Requires="p14">
      <p:transition spd="slow" p14:dur="3400" advTm="24037">
        <p14:reveal/>
      </p:transition>
    </mc:Choice>
    <mc:Fallback xmlns="">
      <p:transition spd="slow" advTm="24037">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D799EAC-9755-4615-8932-DE1AF57C937F}" type="datetimeFigureOut">
              <a:rPr lang="nl-NL" smtClean="0"/>
              <a:t>10-12-2020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95401078"/>
      </p:ext>
    </p:extLst>
  </p:cSld>
  <p:clrMapOvr>
    <a:masterClrMapping/>
  </p:clrMapOvr>
  <mc:AlternateContent xmlns:mc="http://schemas.openxmlformats.org/markup-compatibility/2006" xmlns:p14="http://schemas.microsoft.com/office/powerpoint/2010/main">
    <mc:Choice Requires="p14">
      <p:transition spd="slow" p14:dur="3400" advTm="24037">
        <p14:reveal/>
      </p:transition>
    </mc:Choice>
    <mc:Fallback xmlns="">
      <p:transition spd="slow" advTm="24037">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Tekststijl van het model bewerken</a:t>
            </a:r>
          </a:p>
        </p:txBody>
      </p:sp>
      <p:sp>
        <p:nvSpPr>
          <p:cNvPr id="4" name="Tijdelijke aanduiding voor datum 3"/>
          <p:cNvSpPr>
            <a:spLocks noGrp="1"/>
          </p:cNvSpPr>
          <p:nvPr>
            <p:ph type="dt" sz="half" idx="10"/>
          </p:nvPr>
        </p:nvSpPr>
        <p:spPr/>
        <p:txBody>
          <a:bodyPr/>
          <a:lstStyle/>
          <a:p>
            <a:fld id="{8D799EAC-9755-4615-8932-DE1AF57C937F}" type="datetimeFigureOut">
              <a:rPr lang="nl-NL" smtClean="0"/>
              <a:t>10-12-2020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3400699445"/>
      </p:ext>
    </p:extLst>
  </p:cSld>
  <p:clrMapOvr>
    <a:masterClrMapping/>
  </p:clrMapOvr>
  <mc:AlternateContent xmlns:mc="http://schemas.openxmlformats.org/markup-compatibility/2006" xmlns:p14="http://schemas.microsoft.com/office/powerpoint/2010/main">
    <mc:Choice Requires="p14">
      <p:transition spd="slow" p14:dur="3400" advTm="24037">
        <p14:reveal/>
      </p:transition>
    </mc:Choice>
    <mc:Fallback xmlns="">
      <p:transition spd="slow" advTm="24037">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8D799EAC-9755-4615-8932-DE1AF57C937F}" type="datetimeFigureOut">
              <a:rPr lang="nl-NL" smtClean="0"/>
              <a:t>10-12-2020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3528288809"/>
      </p:ext>
    </p:extLst>
  </p:cSld>
  <p:clrMapOvr>
    <a:masterClrMapping/>
  </p:clrMapOvr>
  <mc:AlternateContent xmlns:mc="http://schemas.openxmlformats.org/markup-compatibility/2006" xmlns:p14="http://schemas.microsoft.com/office/powerpoint/2010/main">
    <mc:Choice Requires="p14">
      <p:transition spd="slow" p14:dur="3400" advTm="24037">
        <p14:reveal/>
      </p:transition>
    </mc:Choice>
    <mc:Fallback xmlns="">
      <p:transition spd="slow" advTm="24037">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8D799EAC-9755-4615-8932-DE1AF57C937F}" type="datetimeFigureOut">
              <a:rPr lang="nl-NL" smtClean="0"/>
              <a:t>10-12-2020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3764832385"/>
      </p:ext>
    </p:extLst>
  </p:cSld>
  <p:clrMapOvr>
    <a:masterClrMapping/>
  </p:clrMapOvr>
  <mc:AlternateContent xmlns:mc="http://schemas.openxmlformats.org/markup-compatibility/2006" xmlns:p14="http://schemas.microsoft.com/office/powerpoint/2010/main">
    <mc:Choice Requires="p14">
      <p:transition spd="slow" p14:dur="3400" advTm="24037">
        <p14:reveal/>
      </p:transition>
    </mc:Choice>
    <mc:Fallback xmlns="">
      <p:transition spd="slow" advTm="24037">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8D799EAC-9755-4615-8932-DE1AF57C937F}" type="datetimeFigureOut">
              <a:rPr lang="nl-NL" smtClean="0"/>
              <a:t>10-12-2020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1374895563"/>
      </p:ext>
    </p:extLst>
  </p:cSld>
  <p:clrMapOvr>
    <a:masterClrMapping/>
  </p:clrMapOvr>
  <mc:AlternateContent xmlns:mc="http://schemas.openxmlformats.org/markup-compatibility/2006" xmlns:p14="http://schemas.microsoft.com/office/powerpoint/2010/main">
    <mc:Choice Requires="p14">
      <p:transition spd="slow" p14:dur="3400" advTm="24037">
        <p14:reveal/>
      </p:transition>
    </mc:Choice>
    <mc:Fallback xmlns="">
      <p:transition spd="slow" advTm="24037">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D799EAC-9755-4615-8932-DE1AF57C937F}" type="datetimeFigureOut">
              <a:rPr lang="nl-NL" smtClean="0"/>
              <a:t>10-12-2020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1049918236"/>
      </p:ext>
    </p:extLst>
  </p:cSld>
  <p:clrMapOvr>
    <a:masterClrMapping/>
  </p:clrMapOvr>
  <mc:AlternateContent xmlns:mc="http://schemas.openxmlformats.org/markup-compatibility/2006" xmlns:p14="http://schemas.microsoft.com/office/powerpoint/2010/main">
    <mc:Choice Requires="p14">
      <p:transition spd="slow" p14:dur="3400" advTm="24037">
        <p14:reveal/>
      </p:transition>
    </mc:Choice>
    <mc:Fallback xmlns="">
      <p:transition spd="slow" advTm="24037">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8D799EAC-9755-4615-8932-DE1AF57C937F}" type="datetimeFigureOut">
              <a:rPr lang="nl-NL" smtClean="0"/>
              <a:t>10-12-2020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1556716651"/>
      </p:ext>
    </p:extLst>
  </p:cSld>
  <p:clrMapOvr>
    <a:masterClrMapping/>
  </p:clrMapOvr>
  <mc:AlternateContent xmlns:mc="http://schemas.openxmlformats.org/markup-compatibility/2006" xmlns:p14="http://schemas.microsoft.com/office/powerpoint/2010/main">
    <mc:Choice Requires="p14">
      <p:transition spd="slow" p14:dur="3400" advTm="24037">
        <p14:reveal/>
      </p:transition>
    </mc:Choice>
    <mc:Fallback xmlns="">
      <p:transition spd="slow" advTm="24037">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Tekststijl van het model bewerken</a:t>
            </a:r>
          </a:p>
        </p:txBody>
      </p:sp>
      <p:sp>
        <p:nvSpPr>
          <p:cNvPr id="5" name="Tijdelijke aanduiding voor datum 4"/>
          <p:cNvSpPr>
            <a:spLocks noGrp="1"/>
          </p:cNvSpPr>
          <p:nvPr>
            <p:ph type="dt" sz="half" idx="10"/>
          </p:nvPr>
        </p:nvSpPr>
        <p:spPr/>
        <p:txBody>
          <a:bodyPr/>
          <a:lstStyle/>
          <a:p>
            <a:fld id="{8D799EAC-9755-4615-8932-DE1AF57C937F}" type="datetimeFigureOut">
              <a:rPr lang="nl-NL" smtClean="0"/>
              <a:t>10-12-2020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4E215B78-71FF-4602-8393-147D14D4EE65}" type="slidenum">
              <a:rPr lang="nl-NL" smtClean="0"/>
              <a:t>‹nr.›</a:t>
            </a:fld>
            <a:endParaRPr lang="nl-NL"/>
          </a:p>
        </p:txBody>
      </p:sp>
    </p:spTree>
    <p:extLst>
      <p:ext uri="{BB962C8B-B14F-4D97-AF65-F5344CB8AC3E}">
        <p14:creationId xmlns:p14="http://schemas.microsoft.com/office/powerpoint/2010/main" val="1258682034"/>
      </p:ext>
    </p:extLst>
  </p:cSld>
  <p:clrMapOvr>
    <a:masterClrMapping/>
  </p:clrMapOvr>
  <mc:AlternateContent xmlns:mc="http://schemas.openxmlformats.org/markup-compatibility/2006" xmlns:p14="http://schemas.microsoft.com/office/powerpoint/2010/main">
    <mc:Choice Requires="p14">
      <p:transition spd="slow" p14:dur="3400" advTm="24037">
        <p14:reveal/>
      </p:transition>
    </mc:Choice>
    <mc:Fallback xmlns="">
      <p:transition spd="slow" advTm="24037">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799EAC-9755-4615-8932-DE1AF57C937F}" type="datetimeFigureOut">
              <a:rPr lang="nl-NL" smtClean="0"/>
              <a:t>10-12-2020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215B78-71FF-4602-8393-147D14D4EE65}" type="slidenum">
              <a:rPr lang="nl-NL" smtClean="0"/>
              <a:t>‹nr.›</a:t>
            </a:fld>
            <a:endParaRPr lang="nl-NL"/>
          </a:p>
        </p:txBody>
      </p:sp>
    </p:spTree>
    <p:extLst>
      <p:ext uri="{BB962C8B-B14F-4D97-AF65-F5344CB8AC3E}">
        <p14:creationId xmlns:p14="http://schemas.microsoft.com/office/powerpoint/2010/main" val="751693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3400" advTm="24037">
        <p14:reveal/>
      </p:transition>
    </mc:Choice>
    <mc:Fallback xmlns="">
      <p:transition spd="slow" advTm="24037">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mailto:info@symbion-vo.n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a:blip r:embed="rId2"/>
          <a:stretch>
            <a:fillRect/>
          </a:stretch>
        </p:blipFill>
        <p:spPr>
          <a:xfrm>
            <a:off x="-75414" y="-174396"/>
            <a:ext cx="12267414" cy="7230359"/>
          </a:xfrm>
          <a:prstGeom prst="rect">
            <a:avLst/>
          </a:prstGeom>
        </p:spPr>
      </p:pic>
      <p:sp>
        <p:nvSpPr>
          <p:cNvPr id="2" name="Titel 1"/>
          <p:cNvSpPr>
            <a:spLocks noGrp="1"/>
          </p:cNvSpPr>
          <p:nvPr>
            <p:ph type="ctrTitle"/>
          </p:nvPr>
        </p:nvSpPr>
        <p:spPr>
          <a:xfrm>
            <a:off x="1524000" y="1122363"/>
            <a:ext cx="9144000" cy="1210934"/>
          </a:xfrm>
        </p:spPr>
        <p:txBody>
          <a:bodyPr>
            <a:normAutofit fontScale="90000"/>
          </a:bodyPr>
          <a:lstStyle/>
          <a:p>
            <a:r>
              <a:rPr lang="nl-NL" b="1" i="1" dirty="0" smtClean="0">
                <a:solidFill>
                  <a:srgbClr val="FFFF00"/>
                </a:solidFill>
              </a:rPr>
              <a:t>OPLEIDINGEN GROEN AANLEG EN ONDERHOUD</a:t>
            </a:r>
            <a:endParaRPr lang="nl-NL" b="1" i="1" dirty="0">
              <a:solidFill>
                <a:srgbClr val="FFFF00"/>
              </a:solidFill>
            </a:endParaRPr>
          </a:p>
        </p:txBody>
      </p:sp>
    </p:spTree>
    <p:extLst>
      <p:ext uri="{BB962C8B-B14F-4D97-AF65-F5344CB8AC3E}">
        <p14:creationId xmlns:p14="http://schemas.microsoft.com/office/powerpoint/2010/main" val="3201160389"/>
      </p:ext>
    </p:extLst>
  </p:cSld>
  <p:clrMapOvr>
    <a:masterClrMapping/>
  </p:clrMapOvr>
  <mc:AlternateContent xmlns:mc="http://schemas.openxmlformats.org/markup-compatibility/2006" xmlns:p14="http://schemas.microsoft.com/office/powerpoint/2010/main">
    <mc:Choice Requires="p14">
      <p:transition spd="slow" p14:dur="5000" advClick="0" advTm="14000">
        <p14:reveal/>
        <p:sndAc>
          <p:endSnd/>
        </p:sndAc>
      </p:transition>
    </mc:Choice>
    <mc:Fallback xmlns="">
      <p:transition spd="slow" advClick="0" advTm="14000">
        <p:fade/>
        <p:sndAc>
          <p:endSnd/>
        </p:sndAc>
      </p:transition>
    </mc:Fallback>
  </mc:AlternateContent>
  <p:timing>
    <p:tnLst>
      <p:par>
        <p:cTn id="1" dur="indefinite" restart="never" nodeType="tmRoot"/>
      </p:par>
    </p:tnLst>
  </p:timing>
  <p:extLst mod="1">
    <p:ext uri="{E180D4A7-C9FB-4DFB-919C-405C955672EB}">
      <p14:showEvtLst xmlns:p14="http://schemas.microsoft.com/office/powerpoint/2010/main">
        <p14:playEvt time="3497" objId="4"/>
        <p14:stopEvt time="12622" objId="4"/>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WAAROM?</a:t>
            </a:r>
            <a:endParaRPr lang="nl-NL" dirty="0"/>
          </a:p>
        </p:txBody>
      </p:sp>
      <p:sp>
        <p:nvSpPr>
          <p:cNvPr id="3" name="Tijdelijke aanduiding voor inhoud 2"/>
          <p:cNvSpPr>
            <a:spLocks noGrp="1"/>
          </p:cNvSpPr>
          <p:nvPr>
            <p:ph sz="half" idx="1"/>
          </p:nvPr>
        </p:nvSpPr>
        <p:spPr/>
        <p:txBody>
          <a:bodyPr>
            <a:normAutofit fontScale="77500" lnSpcReduction="20000"/>
          </a:bodyPr>
          <a:lstStyle/>
          <a:p>
            <a:r>
              <a:rPr lang="nl-NL" dirty="0"/>
              <a:t>Symbion heeft een naam hoog te houden als het gaat om opleiden voor werken bij een hoveniersbedrijf of in het groenonderhoud.  </a:t>
            </a:r>
            <a:endParaRPr lang="nl-NL" dirty="0" smtClean="0"/>
          </a:p>
          <a:p>
            <a:r>
              <a:rPr lang="nl-NL" dirty="0" smtClean="0"/>
              <a:t>De </a:t>
            </a:r>
            <a:r>
              <a:rPr lang="nl-NL" dirty="0"/>
              <a:t>groenopleidingen die aangeboden worden sluiten goed aan op de wensen van deze bedrijven. De stagiaires gaan als assistent mee met de hoveniers naar de klanten voor onderhoud of aanleg. </a:t>
            </a:r>
            <a:endParaRPr lang="nl-NL" dirty="0" smtClean="0"/>
          </a:p>
          <a:p>
            <a:r>
              <a:rPr lang="nl-NL" dirty="0" smtClean="0"/>
              <a:t>Om </a:t>
            </a:r>
            <a:r>
              <a:rPr lang="nl-NL" dirty="0"/>
              <a:t>de kans om na de stage werk te krijgen in het groen te vergroten, worden de opleidingen werken in het groen en plantenteelt aangeboden. </a:t>
            </a:r>
            <a:endParaRPr lang="nl-NL" dirty="0" smtClean="0"/>
          </a:p>
          <a:p>
            <a:r>
              <a:rPr lang="nl-NL" dirty="0" smtClean="0"/>
              <a:t>Om </a:t>
            </a:r>
            <a:r>
              <a:rPr lang="nl-NL" dirty="0"/>
              <a:t>werk te kunnen krijgen bij een hoveniersbedrijf is de het behalen van het B-VCA-diploma vaak </a:t>
            </a:r>
            <a:r>
              <a:rPr lang="nl-NL" dirty="0" smtClean="0"/>
              <a:t>vereist.  </a:t>
            </a:r>
            <a:endParaRPr lang="nl-NL" dirty="0"/>
          </a:p>
        </p:txBody>
      </p:sp>
    </p:spTree>
    <p:extLst>
      <p:ext uri="{BB962C8B-B14F-4D97-AF65-F5344CB8AC3E}">
        <p14:creationId xmlns:p14="http://schemas.microsoft.com/office/powerpoint/2010/main" val="4144703490"/>
      </p:ext>
    </p:extLst>
  </p:cSld>
  <p:clrMapOvr>
    <a:masterClrMapping/>
  </p:clrMapOvr>
  <mc:AlternateContent xmlns:mc="http://schemas.openxmlformats.org/markup-compatibility/2006" xmlns:p14="http://schemas.microsoft.com/office/powerpoint/2010/main">
    <mc:Choice Requires="p14">
      <p:transition spd="slow" p14:dur="5000" advClick="0" advTm="30000">
        <p14:reveal/>
      </p:transition>
    </mc:Choice>
    <mc:Fallback xmlns="">
      <p:transition spd="slow" advClick="0" advTm="30000">
        <p:fade/>
      </p:transition>
    </mc:Fallback>
  </mc:AlternateContent>
  <p:timing>
    <p:tnLst>
      <p:par>
        <p:cTn id="1" dur="indefinite" restart="never" nodeType="tmRoot"/>
      </p:par>
    </p:tnLst>
  </p:timing>
  <p:extLst mod="1">
    <p:ext uri="{E180D4A7-C9FB-4DFB-919C-405C955672EB}">
      <p14:showEvtLst xmlns:p14="http://schemas.microsoft.com/office/powerpoint/2010/main">
        <p14:playEvt time="201" objId="5"/>
        <p14:stopEvt time="29832" objId="5"/>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4900" b="1" dirty="0"/>
              <a:t>WAT GA JE </a:t>
            </a:r>
            <a:r>
              <a:rPr lang="nl-NL" sz="4900" b="1" dirty="0" smtClean="0"/>
              <a:t>DOEN ?</a:t>
            </a:r>
            <a:r>
              <a:rPr lang="nl-NL" dirty="0"/>
              <a:t/>
            </a:r>
            <a:br>
              <a:rPr lang="nl-NL" dirty="0"/>
            </a:br>
            <a:endParaRPr lang="nl-NL" dirty="0"/>
          </a:p>
        </p:txBody>
      </p:sp>
      <p:sp>
        <p:nvSpPr>
          <p:cNvPr id="3" name="Tijdelijke aanduiding voor inhoud 2"/>
          <p:cNvSpPr>
            <a:spLocks noGrp="1"/>
          </p:cNvSpPr>
          <p:nvPr>
            <p:ph sz="half" idx="1"/>
          </p:nvPr>
        </p:nvSpPr>
        <p:spPr/>
        <p:txBody>
          <a:bodyPr>
            <a:normAutofit fontScale="77500" lnSpcReduction="20000"/>
          </a:bodyPr>
          <a:lstStyle/>
          <a:p>
            <a:r>
              <a:rPr lang="nl-NL" sz="3100" i="1" dirty="0"/>
              <a:t>O</a:t>
            </a:r>
            <a:r>
              <a:rPr lang="nl-NL" sz="3100" i="1" dirty="0" smtClean="0"/>
              <a:t>ngeveer 1 uur uitleg over en werken aan theorie</a:t>
            </a:r>
          </a:p>
          <a:p>
            <a:r>
              <a:rPr lang="nl-NL" sz="3100" i="1" dirty="0" smtClean="0"/>
              <a:t>4</a:t>
            </a:r>
            <a:r>
              <a:rPr lang="nl-NL" sz="3100" i="1" dirty="0" smtClean="0"/>
              <a:t> </a:t>
            </a:r>
            <a:r>
              <a:rPr lang="nl-NL" sz="3100" i="1" dirty="0" smtClean="0"/>
              <a:t>lesuren praktijk</a:t>
            </a:r>
          </a:p>
          <a:p>
            <a:r>
              <a:rPr lang="nl-NL" sz="3100" i="1" dirty="0" smtClean="0"/>
              <a:t>Werken aan de certificeringseisen bij het stageadres.</a:t>
            </a:r>
          </a:p>
          <a:p>
            <a:endParaRPr lang="nl-NL" dirty="0" smtClean="0"/>
          </a:p>
          <a:p>
            <a:endParaRPr lang="nl-NL" dirty="0" smtClean="0"/>
          </a:p>
          <a:p>
            <a:endParaRPr lang="nl-NL" dirty="0"/>
          </a:p>
        </p:txBody>
      </p:sp>
      <p:sp>
        <p:nvSpPr>
          <p:cNvPr id="4" name="Tijdelijke aanduiding voor inhoud 3"/>
          <p:cNvSpPr>
            <a:spLocks noGrp="1"/>
          </p:cNvSpPr>
          <p:nvPr>
            <p:ph sz="half" idx="2"/>
          </p:nvPr>
        </p:nvSpPr>
        <p:spPr>
          <a:xfrm>
            <a:off x="6172200" y="441434"/>
            <a:ext cx="5181600" cy="6327227"/>
          </a:xfrm>
        </p:spPr>
        <p:txBody>
          <a:bodyPr>
            <a:normAutofit fontScale="77500" lnSpcReduction="20000"/>
          </a:bodyPr>
          <a:lstStyle/>
          <a:p>
            <a:r>
              <a:rPr lang="nl-NL" dirty="0"/>
              <a:t>De opleidingen bestaan uit een theorie en praktijk gedeelte.</a:t>
            </a:r>
          </a:p>
          <a:p>
            <a:r>
              <a:rPr lang="nl-NL" dirty="0"/>
              <a:t>Het studiemateriaal bestaat uit een theorie/ opdrachten map. De theorie wordt klassikaal behandeld en de leerling werkt in eigen tempo aan de theorie opdrachten. De opdrachten map bevat opdrachten waaraan begonnen kan worden zodra de theorie is behandeld. </a:t>
            </a:r>
          </a:p>
          <a:p>
            <a:r>
              <a:rPr lang="nl-NL" dirty="0"/>
              <a:t>De opleidingen leiden tot een praktijkexamen dat onder toezicht van een gecommitteerde van het KPC op school, basisopleidingen SVA1, of bij het stageadres, vervolgopleidingen SVA2 worden afgenomen. </a:t>
            </a:r>
          </a:p>
          <a:p>
            <a:r>
              <a:rPr lang="nl-NL" dirty="0"/>
              <a:t>De lesstof bestaat uit theorie en praktijk. Kennis over het groenonderhoud, </a:t>
            </a:r>
            <a:r>
              <a:rPr lang="nl-NL" dirty="0" smtClean="0"/>
              <a:t>plantenteelt. </a:t>
            </a:r>
            <a:r>
              <a:rPr lang="nl-NL" dirty="0"/>
              <a:t>Afhankelijk van de opleiding krijg je les in vakkennis, onderhoud gereedschap/machines, veiligheid, omgaan met klanten, werknemers- en praktische vaardigheden.</a:t>
            </a:r>
          </a:p>
          <a:p>
            <a:pPr marL="0" indent="0">
              <a:buNone/>
            </a:pPr>
            <a:endParaRPr lang="nl-NL" dirty="0" smtClean="0"/>
          </a:p>
        </p:txBody>
      </p:sp>
    </p:spTree>
    <p:extLst>
      <p:ext uri="{BB962C8B-B14F-4D97-AF65-F5344CB8AC3E}">
        <p14:creationId xmlns:p14="http://schemas.microsoft.com/office/powerpoint/2010/main" val="2853227333"/>
      </p:ext>
    </p:extLst>
  </p:cSld>
  <p:clrMapOvr>
    <a:masterClrMapping/>
  </p:clrMapOvr>
  <mc:AlternateContent xmlns:mc="http://schemas.openxmlformats.org/markup-compatibility/2006" xmlns:p14="http://schemas.microsoft.com/office/powerpoint/2010/main">
    <mc:Choice Requires="p14">
      <p:transition spd="slow" p14:dur="5000" advClick="0" advTm="81000">
        <p14:reveal/>
      </p:transition>
    </mc:Choice>
    <mc:Fallback xmlns="">
      <p:transition spd="slow" advClick="0" advTm="81000">
        <p:fade/>
      </p:transition>
    </mc:Fallback>
  </mc:AlternateContent>
  <p:timing>
    <p:tnLst>
      <p:par>
        <p:cTn id="1" dur="indefinite" restart="never" nodeType="tmRoot"/>
      </p:par>
    </p:tnLst>
  </p:timing>
  <p:extLst mod="1">
    <p:ext uri="{E180D4A7-C9FB-4DFB-919C-405C955672EB}">
      <p14:showEvtLst xmlns:p14="http://schemas.microsoft.com/office/powerpoint/2010/main">
        <p14:playEvt time="1997" objId="6"/>
        <p14:stopEvt time="76963" objId="6"/>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						HOELANG</a:t>
            </a:r>
            <a:r>
              <a:rPr lang="nl-NL" b="1" dirty="0"/>
              <a:t>?</a:t>
            </a:r>
            <a:endParaRPr lang="nl-NL" dirty="0"/>
          </a:p>
        </p:txBody>
      </p:sp>
      <p:sp>
        <p:nvSpPr>
          <p:cNvPr id="4" name="Tijdelijke aanduiding voor inhoud 3"/>
          <p:cNvSpPr>
            <a:spLocks noGrp="1"/>
          </p:cNvSpPr>
          <p:nvPr>
            <p:ph sz="half" idx="2"/>
          </p:nvPr>
        </p:nvSpPr>
        <p:spPr>
          <a:xfrm>
            <a:off x="6172200" y="1825625"/>
            <a:ext cx="5462752" cy="4351338"/>
          </a:xfrm>
        </p:spPr>
        <p:txBody>
          <a:bodyPr/>
          <a:lstStyle/>
          <a:p>
            <a:r>
              <a:rPr lang="nl-NL" dirty="0"/>
              <a:t>De </a:t>
            </a:r>
            <a:r>
              <a:rPr lang="nl-NL" dirty="0" smtClean="0"/>
              <a:t>opleidingen groen onderhoud en aanleg worden </a:t>
            </a:r>
            <a:r>
              <a:rPr lang="nl-NL" dirty="0" smtClean="0"/>
              <a:t>1 dag </a:t>
            </a:r>
            <a:r>
              <a:rPr lang="nl-NL" dirty="0" smtClean="0"/>
              <a:t>in </a:t>
            </a:r>
            <a:r>
              <a:rPr lang="nl-NL" dirty="0"/>
              <a:t>de week gedurende het hele </a:t>
            </a:r>
            <a:r>
              <a:rPr lang="nl-NL" dirty="0" smtClean="0"/>
              <a:t>schooljaar gegeven.</a:t>
            </a:r>
            <a:endParaRPr lang="nl-NL" dirty="0"/>
          </a:p>
          <a:p>
            <a:r>
              <a:rPr lang="nl-NL" dirty="0" smtClean="0"/>
              <a:t>Wordt aan het einde van het schooljaar afgesloten </a:t>
            </a:r>
            <a:r>
              <a:rPr lang="nl-NL" dirty="0"/>
              <a:t>met een </a:t>
            </a:r>
            <a:r>
              <a:rPr lang="nl-NL" dirty="0" smtClean="0"/>
              <a:t>praktijkexamen waarbij ook de theoriekennis wordt getoetst. </a:t>
            </a:r>
            <a:endParaRPr lang="nl-NL" dirty="0" smtClean="0"/>
          </a:p>
        </p:txBody>
      </p:sp>
      <p:pic>
        <p:nvPicPr>
          <p:cNvPr id="3" name="Afbeelding 2"/>
          <p:cNvPicPr>
            <a:picLocks noChangeAspect="1"/>
          </p:cNvPicPr>
          <p:nvPr/>
        </p:nvPicPr>
        <p:blipFill>
          <a:blip r:embed="rId2"/>
          <a:stretch>
            <a:fillRect/>
          </a:stretch>
        </p:blipFill>
        <p:spPr>
          <a:xfrm>
            <a:off x="0" y="2166245"/>
            <a:ext cx="5967166" cy="2452260"/>
          </a:xfrm>
          <a:prstGeom prst="rect">
            <a:avLst/>
          </a:prstGeom>
        </p:spPr>
      </p:pic>
    </p:spTree>
    <p:extLst>
      <p:ext uri="{BB962C8B-B14F-4D97-AF65-F5344CB8AC3E}">
        <p14:creationId xmlns:p14="http://schemas.microsoft.com/office/powerpoint/2010/main" val="3842415129"/>
      </p:ext>
    </p:extLst>
  </p:cSld>
  <p:clrMapOvr>
    <a:masterClrMapping/>
  </p:clrMapOvr>
  <mc:AlternateContent xmlns:mc="http://schemas.openxmlformats.org/markup-compatibility/2006" xmlns:p14="http://schemas.microsoft.com/office/powerpoint/2010/main">
    <mc:Choice Requires="p14">
      <p:transition spd="slow" p14:dur="5000" advClick="0" advTm="19000">
        <p14:reveal/>
      </p:transition>
    </mc:Choice>
    <mc:Fallback xmlns="">
      <p:transition spd="slow" advClick="0" advTm="19000">
        <p:fade/>
      </p:transition>
    </mc:Fallback>
  </mc:AlternateContent>
  <p:timing>
    <p:tnLst>
      <p:par>
        <p:cTn id="1" dur="indefinite" restart="never" nodeType="tmRoot"/>
      </p:par>
    </p:tnLst>
  </p:timing>
  <p:extLst mod="1">
    <p:ext uri="{E180D4A7-C9FB-4DFB-919C-405C955672EB}">
      <p14:showEvtLst xmlns:p14="http://schemas.microsoft.com/office/powerpoint/2010/main">
        <p14:playEvt time="1316" objId="5"/>
        <p14:stopEvt time="14276" objId="5"/>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smtClean="0"/>
              <a:t>DE </a:t>
            </a:r>
            <a:r>
              <a:rPr lang="nl-NL" b="1" dirty="0" smtClean="0"/>
              <a:t>LEERLIJN</a:t>
            </a:r>
            <a:endParaRPr lang="nl-NL" dirty="0"/>
          </a:p>
        </p:txBody>
      </p:sp>
      <p:sp>
        <p:nvSpPr>
          <p:cNvPr id="3" name="Tijdelijke aanduiding voor inhoud 2"/>
          <p:cNvSpPr>
            <a:spLocks noGrp="1"/>
          </p:cNvSpPr>
          <p:nvPr>
            <p:ph sz="half" idx="1"/>
          </p:nvPr>
        </p:nvSpPr>
        <p:spPr>
          <a:xfrm>
            <a:off x="838200" y="1332706"/>
            <a:ext cx="5334000" cy="4844257"/>
          </a:xfrm>
        </p:spPr>
        <p:txBody>
          <a:bodyPr>
            <a:noAutofit/>
          </a:bodyPr>
          <a:lstStyle/>
          <a:p>
            <a:pPr marL="0" indent="0">
              <a:buNone/>
            </a:pPr>
            <a:r>
              <a:rPr lang="nl-NL" sz="1800" dirty="0" smtClean="0"/>
              <a:t>Leerjaar 4 </a:t>
            </a:r>
          </a:p>
          <a:p>
            <a:r>
              <a:rPr lang="nl-NL" sz="1800" dirty="0" smtClean="0"/>
              <a:t>SVA1 : </a:t>
            </a:r>
            <a:r>
              <a:rPr lang="nl-NL" sz="1800" dirty="0"/>
              <a:t>Werken in het Groen</a:t>
            </a:r>
          </a:p>
          <a:p>
            <a:r>
              <a:rPr lang="nl-NL" sz="1800" dirty="0"/>
              <a:t>SVA1 </a:t>
            </a:r>
            <a:r>
              <a:rPr lang="nl-NL" sz="1800" dirty="0" smtClean="0"/>
              <a:t>: </a:t>
            </a:r>
            <a:r>
              <a:rPr lang="nl-NL" sz="1800" dirty="0"/>
              <a:t>Werken in de </a:t>
            </a:r>
            <a:r>
              <a:rPr lang="nl-NL" sz="1800" dirty="0" smtClean="0"/>
              <a:t>plantenteelt </a:t>
            </a:r>
          </a:p>
          <a:p>
            <a:r>
              <a:rPr lang="nl-NL" sz="1800" dirty="0"/>
              <a:t>Werken met tuin en parkmachines</a:t>
            </a:r>
          </a:p>
          <a:p>
            <a:pPr marL="0" indent="0">
              <a:buNone/>
            </a:pPr>
            <a:endParaRPr lang="nl-NL" sz="1800" dirty="0" smtClean="0"/>
          </a:p>
          <a:p>
            <a:pPr marL="0" indent="0">
              <a:buNone/>
            </a:pPr>
            <a:r>
              <a:rPr lang="nl-NL" sz="1800" dirty="0" smtClean="0"/>
              <a:t>Leerjaar 5</a:t>
            </a:r>
          </a:p>
          <a:p>
            <a:r>
              <a:rPr lang="nl-NL" sz="1800" dirty="0" smtClean="0"/>
              <a:t>SVA2 : </a:t>
            </a:r>
            <a:r>
              <a:rPr lang="nl-NL" sz="1800" dirty="0"/>
              <a:t>Werken in het </a:t>
            </a:r>
            <a:r>
              <a:rPr lang="nl-NL" sz="1800" dirty="0" smtClean="0"/>
              <a:t>Groen</a:t>
            </a:r>
          </a:p>
          <a:p>
            <a:r>
              <a:rPr lang="nl-NL" sz="1800" dirty="0"/>
              <a:t>SVA 2: Werken in de </a:t>
            </a:r>
            <a:r>
              <a:rPr lang="nl-NL" sz="1800" dirty="0" smtClean="0"/>
              <a:t>plantenteelt</a:t>
            </a:r>
            <a:endParaRPr lang="nl-NL" sz="1800" dirty="0"/>
          </a:p>
          <a:p>
            <a:r>
              <a:rPr lang="nl-NL" sz="1800" dirty="0"/>
              <a:t>Werken met de motorkettingzaag en de bosmaaier</a:t>
            </a:r>
            <a:endParaRPr lang="nl-NL" sz="1800" dirty="0"/>
          </a:p>
          <a:p>
            <a:r>
              <a:rPr lang="nl-NL" sz="1800" dirty="0" smtClean="0"/>
              <a:t>Werken </a:t>
            </a:r>
            <a:r>
              <a:rPr lang="nl-NL" sz="1800" dirty="0"/>
              <a:t>met tuin en parkmachines</a:t>
            </a:r>
          </a:p>
          <a:p>
            <a:pPr marL="0" indent="0">
              <a:buNone/>
            </a:pPr>
            <a:r>
              <a:rPr lang="nl-NL" sz="1800" dirty="0"/>
              <a:t/>
            </a:r>
            <a:br>
              <a:rPr lang="nl-NL" sz="1800" dirty="0"/>
            </a:br>
            <a:r>
              <a:rPr lang="nl-NL" sz="1800" b="1" i="1" dirty="0"/>
              <a:t>Vervolgopleiding bij </a:t>
            </a:r>
            <a:r>
              <a:rPr lang="nl-NL" sz="1800" b="1" i="1" dirty="0" smtClean="0"/>
              <a:t>Symbion</a:t>
            </a:r>
          </a:p>
          <a:p>
            <a:r>
              <a:rPr lang="nl-NL" sz="1800" dirty="0"/>
              <a:t>Entree opleiding Niveau 1 </a:t>
            </a:r>
            <a:r>
              <a:rPr lang="nl-NL" sz="1800" dirty="0" smtClean="0"/>
              <a:t>groen</a:t>
            </a:r>
            <a:endParaRPr lang="nl-NL" sz="1800" dirty="0"/>
          </a:p>
          <a:p>
            <a:r>
              <a:rPr lang="nl-NL" sz="1800" dirty="0"/>
              <a:t>B-VCA </a:t>
            </a:r>
          </a:p>
          <a:p>
            <a:r>
              <a:rPr lang="nl-NL" sz="1800" dirty="0" smtClean="0"/>
              <a:t>Heftruck</a:t>
            </a:r>
            <a:endParaRPr lang="nl-NL" sz="1800" dirty="0"/>
          </a:p>
        </p:txBody>
      </p:sp>
      <p:sp>
        <p:nvSpPr>
          <p:cNvPr id="6" name="Tijdelijke aanduiding voor inhoud 5"/>
          <p:cNvSpPr>
            <a:spLocks noGrp="1"/>
          </p:cNvSpPr>
          <p:nvPr>
            <p:ph sz="half" idx="2"/>
          </p:nvPr>
        </p:nvSpPr>
        <p:spPr/>
        <p:txBody>
          <a:bodyPr/>
          <a:lstStyle/>
          <a:p>
            <a:endParaRPr lang="nl-NL"/>
          </a:p>
        </p:txBody>
      </p:sp>
    </p:spTree>
    <p:extLst>
      <p:ext uri="{BB962C8B-B14F-4D97-AF65-F5344CB8AC3E}">
        <p14:creationId xmlns:p14="http://schemas.microsoft.com/office/powerpoint/2010/main" val="726717116"/>
      </p:ext>
    </p:extLst>
  </p:cSld>
  <p:clrMapOvr>
    <a:masterClrMapping/>
  </p:clrMapOvr>
  <mc:AlternateContent xmlns:mc="http://schemas.openxmlformats.org/markup-compatibility/2006" xmlns:p14="http://schemas.microsoft.com/office/powerpoint/2010/main">
    <mc:Choice Requires="p14">
      <p:transition spd="slow" p14:dur="5000" advClick="0" advTm="33000">
        <p14:reveal/>
      </p:transition>
    </mc:Choice>
    <mc:Fallback xmlns="">
      <p:transition spd="slow" advClick="0" advTm="33000">
        <p:fade/>
      </p:transition>
    </mc:Fallback>
  </mc:AlternateContent>
  <p:timing>
    <p:tnLst>
      <p:par>
        <p:cTn id="1" dur="indefinite" restart="never" nodeType="tmRoot"/>
      </p:par>
    </p:tnLst>
  </p:timing>
  <p:extLst mod="1">
    <p:ext uri="{E180D4A7-C9FB-4DFB-919C-405C955672EB}">
      <p14:showEvtLst xmlns:p14="http://schemas.microsoft.com/office/powerpoint/2010/main">
        <p14:playEvt time="2457" objId="4"/>
        <p14:stopEvt time="29335" objId="4"/>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5"/>
            <a:ext cx="10649607" cy="1325563"/>
          </a:xfrm>
        </p:spPr>
        <p:txBody>
          <a:bodyPr/>
          <a:lstStyle/>
          <a:p>
            <a:r>
              <a:rPr lang="nl-NL" dirty="0" smtClean="0"/>
              <a:t>VOORWAARDEN en BENODIGDE </a:t>
            </a:r>
            <a:r>
              <a:rPr lang="nl-NL" dirty="0"/>
              <a:t>KWALITEITEN</a:t>
            </a:r>
          </a:p>
        </p:txBody>
      </p:sp>
      <p:sp>
        <p:nvSpPr>
          <p:cNvPr id="3" name="Tijdelijke aanduiding voor inhoud 2"/>
          <p:cNvSpPr>
            <a:spLocks noGrp="1"/>
          </p:cNvSpPr>
          <p:nvPr>
            <p:ph sz="half" idx="1"/>
          </p:nvPr>
        </p:nvSpPr>
        <p:spPr/>
        <p:txBody>
          <a:bodyPr>
            <a:normAutofit fontScale="70000" lnSpcReduction="20000"/>
          </a:bodyPr>
          <a:lstStyle/>
          <a:p>
            <a:r>
              <a:rPr lang="nl-NL" sz="4300" dirty="0" smtClean="0"/>
              <a:t>Voorwaarden</a:t>
            </a:r>
          </a:p>
          <a:p>
            <a:r>
              <a:rPr lang="nl-NL" dirty="0"/>
              <a:t>Voor de SVA1 opleiding hebben de leerlingen in leerjaar aangetoond de opleiding te willen en te kunnen volgen d.m.v. de Meesterproef</a:t>
            </a:r>
          </a:p>
          <a:p>
            <a:r>
              <a:rPr lang="nl-NL" dirty="0"/>
              <a:t>Voor de SVA2 opleiding is het noodzakelijk dat de leerlingen de voorafgaande SVA 1 opleiding hebben afgerond. </a:t>
            </a:r>
          </a:p>
          <a:p>
            <a:r>
              <a:rPr lang="nl-NL" dirty="0"/>
              <a:t>Voor de Entree opleiding moet SVA1 en is SVA2 reeds afgerond of gebeurt dat gedurende de entreeopleiding. Leerlingen lopen individueel stage in bij een hoveniersbedrijf /groenvoorziening (ingeval van SVA2 en Entree) aan het einde van de opleiding het praktijkexamen of de proeve van vaardigheid worden afgenomen.</a:t>
            </a:r>
          </a:p>
        </p:txBody>
      </p:sp>
      <p:sp>
        <p:nvSpPr>
          <p:cNvPr id="4" name="Tijdelijke aanduiding voor inhoud 3"/>
          <p:cNvSpPr>
            <a:spLocks noGrp="1"/>
          </p:cNvSpPr>
          <p:nvPr>
            <p:ph sz="half" idx="2"/>
          </p:nvPr>
        </p:nvSpPr>
        <p:spPr/>
        <p:txBody>
          <a:bodyPr>
            <a:normAutofit fontScale="70000" lnSpcReduction="20000"/>
          </a:bodyPr>
          <a:lstStyle/>
          <a:p>
            <a:r>
              <a:rPr lang="nl-NL" sz="4300" dirty="0" smtClean="0"/>
              <a:t>Kwaliteiten:</a:t>
            </a:r>
            <a:r>
              <a:rPr lang="nl-NL" dirty="0"/>
              <a:t>	</a:t>
            </a:r>
          </a:p>
          <a:p>
            <a:r>
              <a:rPr lang="nl-NL" dirty="0"/>
              <a:t>S</a:t>
            </a:r>
            <a:r>
              <a:rPr lang="nl-NL" dirty="0" smtClean="0"/>
              <a:t>amenwerken </a:t>
            </a:r>
            <a:r>
              <a:rPr lang="nl-NL" dirty="0"/>
              <a:t>en overleggen, </a:t>
            </a:r>
            <a:endParaRPr lang="nl-NL" dirty="0" smtClean="0"/>
          </a:p>
          <a:p>
            <a:r>
              <a:rPr lang="nl-NL" dirty="0"/>
              <a:t>O</a:t>
            </a:r>
            <a:r>
              <a:rPr lang="nl-NL" dirty="0" smtClean="0"/>
              <a:t>mgaan </a:t>
            </a:r>
            <a:r>
              <a:rPr lang="nl-NL" dirty="0"/>
              <a:t>met anderen, </a:t>
            </a:r>
            <a:endParaRPr lang="nl-NL" dirty="0" smtClean="0"/>
          </a:p>
          <a:p>
            <a:r>
              <a:rPr lang="nl-NL" dirty="0" smtClean="0"/>
              <a:t>Luisteren</a:t>
            </a:r>
            <a:r>
              <a:rPr lang="nl-NL" dirty="0"/>
              <a:t>, </a:t>
            </a:r>
            <a:endParaRPr lang="nl-NL" dirty="0" smtClean="0"/>
          </a:p>
          <a:p>
            <a:r>
              <a:rPr lang="nl-NL" dirty="0" smtClean="0"/>
              <a:t>Veilig werken</a:t>
            </a:r>
            <a:endParaRPr lang="nl-NL" dirty="0" smtClean="0"/>
          </a:p>
          <a:p>
            <a:r>
              <a:rPr lang="nl-NL" dirty="0" smtClean="0"/>
              <a:t>Nauwkeurig werken</a:t>
            </a:r>
          </a:p>
          <a:p>
            <a:r>
              <a:rPr lang="nl-NL" dirty="0"/>
              <a:t>Z</a:t>
            </a:r>
            <a:r>
              <a:rPr lang="nl-NL" dirty="0" smtClean="0"/>
              <a:t>elfstandig </a:t>
            </a:r>
            <a:r>
              <a:rPr lang="nl-NL" dirty="0"/>
              <a:t>werken </a:t>
            </a:r>
            <a:endParaRPr lang="nl-NL" dirty="0" smtClean="0"/>
          </a:p>
          <a:p>
            <a:r>
              <a:rPr lang="nl-NL" dirty="0" smtClean="0"/>
              <a:t>Omgaan </a:t>
            </a:r>
            <a:r>
              <a:rPr lang="nl-NL" dirty="0"/>
              <a:t>met kritiek.</a:t>
            </a:r>
          </a:p>
          <a:p>
            <a:endParaRPr lang="nl-NL" dirty="0"/>
          </a:p>
        </p:txBody>
      </p:sp>
    </p:spTree>
    <p:extLst>
      <p:ext uri="{BB962C8B-B14F-4D97-AF65-F5344CB8AC3E}">
        <p14:creationId xmlns:p14="http://schemas.microsoft.com/office/powerpoint/2010/main" val="372085182"/>
      </p:ext>
    </p:extLst>
  </p:cSld>
  <p:clrMapOvr>
    <a:masterClrMapping/>
  </p:clrMapOvr>
  <mc:AlternateContent xmlns:mc="http://schemas.openxmlformats.org/markup-compatibility/2006" xmlns:p14="http://schemas.microsoft.com/office/powerpoint/2010/main">
    <mc:Choice Requires="p14">
      <p:transition spd="slow" p14:dur="5000" advClick="0" advTm="81000">
        <p14:reveal/>
      </p:transition>
    </mc:Choice>
    <mc:Fallback xmlns="">
      <p:transition spd="slow" advClick="0" advTm="81000">
        <p:fade/>
      </p:transition>
    </mc:Fallback>
  </mc:AlternateContent>
  <p:timing>
    <p:tnLst>
      <p:par>
        <p:cTn id="1" dur="indefinite" restart="never" nodeType="tmRoot"/>
      </p:par>
    </p:tnLst>
  </p:timing>
  <p:extLst mod="1">
    <p:ext uri="{E180D4A7-C9FB-4DFB-919C-405C955672EB}">
      <p14:showEvtLst xmlns:p14="http://schemas.microsoft.com/office/powerpoint/2010/main">
        <p14:playEvt time="1745" objId="5"/>
        <p14:stopEvt time="51535" objId="5"/>
        <p14:playEvt time="53401" objId="6"/>
        <p14:stopEvt time="75486" objId="6"/>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BEDANKT VOOR HET KIJKEN</a:t>
            </a:r>
            <a:endParaRPr lang="nl-NL" dirty="0"/>
          </a:p>
        </p:txBody>
      </p:sp>
      <p:sp>
        <p:nvSpPr>
          <p:cNvPr id="3" name="Tijdelijke aanduiding voor inhoud 2"/>
          <p:cNvSpPr>
            <a:spLocks noGrp="1"/>
          </p:cNvSpPr>
          <p:nvPr>
            <p:ph sz="half" idx="1"/>
          </p:nvPr>
        </p:nvSpPr>
        <p:spPr/>
        <p:txBody>
          <a:bodyPr/>
          <a:lstStyle/>
          <a:p>
            <a:r>
              <a:rPr lang="nl-NL" dirty="0" smtClean="0"/>
              <a:t>Mocht u meer informatie willen hebben over deze opleiding neem dan contact op met ons algemene mailadres</a:t>
            </a:r>
          </a:p>
          <a:p>
            <a:r>
              <a:rPr lang="nl-NL" dirty="0" smtClean="0">
                <a:hlinkClick r:id="rId2"/>
              </a:rPr>
              <a:t>info@symbion-vo.nl</a:t>
            </a:r>
            <a:endParaRPr lang="nl-NL" dirty="0"/>
          </a:p>
        </p:txBody>
      </p:sp>
      <p:sp>
        <p:nvSpPr>
          <p:cNvPr id="4" name="Tijdelijke aanduiding voor inhoud 3"/>
          <p:cNvSpPr>
            <a:spLocks noGrp="1"/>
          </p:cNvSpPr>
          <p:nvPr>
            <p:ph sz="half" idx="2"/>
          </p:nvPr>
        </p:nvSpPr>
        <p:spPr/>
        <p:txBody>
          <a:bodyPr/>
          <a:lstStyle/>
          <a:p>
            <a:endParaRPr lang="nl-NL" i="1" dirty="0" smtClean="0"/>
          </a:p>
          <a:p>
            <a:endParaRPr lang="nl-NL" i="1" dirty="0"/>
          </a:p>
          <a:p>
            <a:r>
              <a:rPr lang="nl-NL" b="1" i="1" dirty="0" smtClean="0">
                <a:solidFill>
                  <a:srgbClr val="002060"/>
                </a:solidFill>
              </a:rPr>
              <a:t>TOT ZIENS BIJ DE </a:t>
            </a:r>
            <a:r>
              <a:rPr lang="nl-NL" b="1" i="1" dirty="0" smtClean="0">
                <a:solidFill>
                  <a:srgbClr val="002060"/>
                </a:solidFill>
              </a:rPr>
              <a:t>OPLEIDINGEN GROEN AANLEG en ONDERHOUD!</a:t>
            </a:r>
            <a:endParaRPr lang="nl-NL" b="1" i="1" dirty="0">
              <a:solidFill>
                <a:srgbClr val="002060"/>
              </a:solidFill>
            </a:endParaRPr>
          </a:p>
        </p:txBody>
      </p:sp>
    </p:spTree>
    <p:extLst>
      <p:ext uri="{BB962C8B-B14F-4D97-AF65-F5344CB8AC3E}">
        <p14:creationId xmlns:p14="http://schemas.microsoft.com/office/powerpoint/2010/main" val="1866355921"/>
      </p:ext>
    </p:extLst>
  </p:cSld>
  <p:clrMapOvr>
    <a:masterClrMapping/>
  </p:clrMapOvr>
  <mc:AlternateContent xmlns:mc="http://schemas.openxmlformats.org/markup-compatibility/2006" xmlns:p14="http://schemas.microsoft.com/office/powerpoint/2010/main">
    <mc:Choice Requires="p14">
      <p:transition spd="slow" p14:dur="5000" advClick="0" advTm="23000">
        <p14:reveal/>
      </p:transition>
    </mc:Choice>
    <mc:Fallback xmlns="">
      <p:transition spd="slow" advClick="0" advTm="23000">
        <p:fade/>
      </p:transition>
    </mc:Fallback>
  </mc:AlternateContent>
  <p:timing>
    <p:tnLst>
      <p:par>
        <p:cTn id="1" dur="indefinite" restart="never" nodeType="tmRoot"/>
      </p:par>
    </p:tnLst>
  </p:timing>
  <p:extLst mod="1">
    <p:ext uri="{E180D4A7-C9FB-4DFB-919C-405C955672EB}">
      <p14:showEvtLst xmlns:p14="http://schemas.microsoft.com/office/powerpoint/2010/main">
        <p14:playEvt time="1276" objId="5"/>
        <p14:stopEvt time="21443" objId="5"/>
      </p14:showEvtLst>
    </p:ext>
  </p:extLst>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702</TotalTime>
  <Words>508</Words>
  <Application>Microsoft Office PowerPoint</Application>
  <PresentationFormat>Breedbeeld</PresentationFormat>
  <Paragraphs>52</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OPLEIDINGEN GROEN AANLEG EN ONDERHOUD</vt:lpstr>
      <vt:lpstr>WAAROM?</vt:lpstr>
      <vt:lpstr>WAT GA JE DOEN ? </vt:lpstr>
      <vt:lpstr>      HOELANG?</vt:lpstr>
      <vt:lpstr>DE LEERLIJN</vt:lpstr>
      <vt:lpstr>VOORWAARDEN en BENODIGDE KWALITEITEN</vt:lpstr>
      <vt:lpstr>BEDANKT VOOR HET KIJKEN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OPLEIDING HEFTRUCK/EPT</dc:title>
  <dc:creator>Knipscheer, Alex</dc:creator>
  <cp:lastModifiedBy>Knipscheer, Alex</cp:lastModifiedBy>
  <cp:revision>43</cp:revision>
  <dcterms:created xsi:type="dcterms:W3CDTF">2020-10-14T14:21:54Z</dcterms:created>
  <dcterms:modified xsi:type="dcterms:W3CDTF">2020-12-10T11:08:52Z</dcterms:modified>
</cp:coreProperties>
</file>